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sldIdLst>
    <p:sldId id="256" r:id="rId2"/>
    <p:sldId id="396" r:id="rId3"/>
    <p:sldId id="397" r:id="rId4"/>
    <p:sldId id="398" r:id="rId5"/>
    <p:sldId id="399" r:id="rId6"/>
    <p:sldId id="404" r:id="rId7"/>
    <p:sldId id="407" r:id="rId8"/>
    <p:sldId id="406" r:id="rId9"/>
    <p:sldId id="403" r:id="rId10"/>
    <p:sldId id="416" r:id="rId11"/>
    <p:sldId id="408" r:id="rId12"/>
    <p:sldId id="409" r:id="rId13"/>
    <p:sldId id="410" r:id="rId14"/>
    <p:sldId id="411" r:id="rId15"/>
    <p:sldId id="413" r:id="rId16"/>
    <p:sldId id="412" r:id="rId17"/>
    <p:sldId id="41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FF"/>
    <a:srgbClr val="FFCC00"/>
    <a:srgbClr val="FFFF00"/>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482" autoAdjust="0"/>
  </p:normalViewPr>
  <p:slideViewPr>
    <p:cSldViewPr>
      <p:cViewPr varScale="1">
        <p:scale>
          <a:sx n="81" d="100"/>
          <a:sy n="81" d="100"/>
        </p:scale>
        <p:origin x="14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Klepnutím lze upravit styly předlohy textu.</a:t>
            </a:r>
          </a:p>
          <a:p>
            <a:pPr lvl="1"/>
            <a:r>
              <a:rPr lang="en-US" noProof="0"/>
              <a:t>Druhá úroveň</a:t>
            </a:r>
          </a:p>
          <a:p>
            <a:pPr lvl="2"/>
            <a:r>
              <a:rPr lang="en-US" noProof="0"/>
              <a:t>Třetí úroveň</a:t>
            </a:r>
          </a:p>
          <a:p>
            <a:pPr lvl="3"/>
            <a:r>
              <a:rPr lang="en-US" noProof="0"/>
              <a:t>Čtvrtá úroveň</a:t>
            </a:r>
          </a:p>
          <a:p>
            <a:pPr lvl="4"/>
            <a:r>
              <a:rPr lang="en-US" noProof="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extLst>
      <p:ext uri="{BB962C8B-B14F-4D97-AF65-F5344CB8AC3E}">
        <p14:creationId xmlns:p14="http://schemas.microsoft.com/office/powerpoint/2010/main" val="2366427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pPr>
              <a:defRPr/>
            </a:pPr>
            <a:fld id="{A193184A-B19B-4B8E-9E7D-76FD5B3FD12F}"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CG III (NPGR010)  J. Křivánek 2019</a:t>
            </a:r>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494967-73EE-4A75-A827-47B02327E019}"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6" name="Rectangle 6"/>
          <p:cNvSpPr>
            <a:spLocks noGrp="1" noChangeArrowheads="1"/>
          </p:cNvSpPr>
          <p:nvPr>
            <p:ph type="sldNum" sz="quarter" idx="12"/>
          </p:nvPr>
        </p:nvSpPr>
        <p:spPr>
          <a:ln/>
        </p:spPr>
        <p:txBody>
          <a:bodyPr/>
          <a:lstStyle>
            <a:lvl1pPr>
              <a:defRPr/>
            </a:lvl1pPr>
          </a:lstStyle>
          <a:p>
            <a:pPr>
              <a:defRPr/>
            </a:pPr>
            <a:fld id="{8EADD9CE-F701-461C-B89C-FFB43019984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J. Křivánek 2019</a:t>
            </a:r>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err="1"/>
              <a:t>Klepnutím</a:t>
            </a:r>
            <a:r>
              <a:rPr lang="en-US" altLang="en-US" dirty="0"/>
              <a:t> </a:t>
            </a:r>
            <a:r>
              <a:rPr lang="en-US" altLang="en-US" dirty="0" err="1"/>
              <a:t>lze</a:t>
            </a:r>
            <a:r>
              <a:rPr lang="en-US" altLang="en-US" dirty="0"/>
              <a:t> </a:t>
            </a:r>
            <a:r>
              <a:rPr lang="en-US" altLang="en-US" dirty="0" err="1"/>
              <a:t>upravit</a:t>
            </a:r>
            <a:r>
              <a:rPr lang="en-US" altLang="en-US" dirty="0"/>
              <a:t> </a:t>
            </a:r>
            <a:r>
              <a:rPr lang="en-US" altLang="en-US" dirty="0" err="1"/>
              <a:t>styly</a:t>
            </a:r>
            <a:r>
              <a:rPr lang="en-US" altLang="en-US" dirty="0"/>
              <a:t> </a:t>
            </a:r>
            <a:r>
              <a:rPr lang="en-US" altLang="en-US" dirty="0" err="1"/>
              <a:t>předlohy</a:t>
            </a:r>
            <a:r>
              <a:rPr lang="en-US" altLang="en-US" dirty="0"/>
              <a:t> </a:t>
            </a:r>
            <a:r>
              <a:rPr lang="en-US" altLang="en-US" dirty="0" err="1"/>
              <a:t>textu</a:t>
            </a:r>
            <a:r>
              <a:rPr lang="en-US" altLang="en-US" dirty="0"/>
              <a:t>.</a:t>
            </a:r>
          </a:p>
          <a:p>
            <a:pPr lvl="1"/>
            <a:r>
              <a:rPr lang="en-US" altLang="en-US" dirty="0" err="1"/>
              <a:t>Druhá</a:t>
            </a:r>
            <a:r>
              <a:rPr lang="en-US" altLang="en-US" dirty="0"/>
              <a:t> </a:t>
            </a:r>
            <a:r>
              <a:rPr lang="en-US" altLang="en-US" dirty="0" err="1"/>
              <a:t>úroveň</a:t>
            </a:r>
            <a:endParaRPr lang="en-US" altLang="en-US" dirty="0"/>
          </a:p>
          <a:p>
            <a:pPr lvl="2"/>
            <a:r>
              <a:rPr lang="en-US" altLang="en-US" dirty="0" err="1"/>
              <a:t>Třetí</a:t>
            </a:r>
            <a:r>
              <a:rPr lang="en-US" altLang="en-US" dirty="0"/>
              <a:t> </a:t>
            </a:r>
            <a:r>
              <a:rPr lang="en-US" altLang="en-US" dirty="0" err="1"/>
              <a:t>úroveň</a:t>
            </a:r>
            <a:endParaRPr lang="en-US" altLang="en-US" dirty="0"/>
          </a:p>
          <a:p>
            <a:pPr lvl="3"/>
            <a:r>
              <a:rPr lang="en-US" altLang="en-US" dirty="0" err="1"/>
              <a:t>Čtvrtá</a:t>
            </a:r>
            <a:r>
              <a:rPr lang="en-US" altLang="en-US" dirty="0"/>
              <a:t> </a:t>
            </a:r>
            <a:r>
              <a:rPr lang="en-US" altLang="en-US" dirty="0" err="1"/>
              <a:t>úroveň</a:t>
            </a:r>
            <a:endParaRPr lang="en-US" altLang="en-US" dirty="0"/>
          </a:p>
          <a:p>
            <a:pPr lvl="4"/>
            <a:r>
              <a:rPr lang="en-US" altLang="en-US" dirty="0" err="1"/>
              <a:t>Pátá</a:t>
            </a:r>
            <a:r>
              <a:rPr lang="en-US" altLang="en-US" dirty="0"/>
              <a:t> </a:t>
            </a:r>
            <a:r>
              <a:rPr lang="en-US" altLang="en-US" dirty="0" err="1"/>
              <a:t>úroveň</a:t>
            </a:r>
            <a:endParaRPr lang="en-US" altLang="en-US" dirty="0"/>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2627784" y="6248400"/>
            <a:ext cx="388843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en-US" altLang="en-US"/>
              <a:t>CG III (NPGR010)  J. Křivánek 2019</a:t>
            </a:r>
            <a:endParaRPr lang="en-US" altLang="en-US" dirty="0"/>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94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
        <p:nvSpPr>
          <p:cNvPr id="59401" name="Rectangle 9"/>
          <p:cNvSpPr>
            <a:spLocks noChangeArrowheads="1"/>
          </p:cNvSpPr>
          <p:nvPr userDrawn="1"/>
        </p:nvSpPr>
        <p:spPr bwMode="auto">
          <a:xfrm>
            <a:off x="395288" y="6092825"/>
            <a:ext cx="8353425" cy="144463"/>
          </a:xfrm>
          <a:prstGeom prst="rect">
            <a:avLst/>
          </a:prstGeom>
          <a:solidFill>
            <a:schemeClr val="bg1"/>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sldNum="0"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krivanj@fel.cvut.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rona-renderer.com/download" TargetMode="External"/><Relationship Id="rId2" Type="http://schemas.openxmlformats.org/officeDocument/2006/relationships/hyperlink" Target="https://www.autodesk.com/education/free-software/3ds-max" TargetMode="External"/><Relationship Id="rId1" Type="http://schemas.openxmlformats.org/officeDocument/2006/relationships/slideLayout" Target="../slideLayouts/slideLayout2.xml"/><Relationship Id="rId4" Type="http://schemas.openxmlformats.org/officeDocument/2006/relationships/hyperlink" Target="https://corona-renderer.com/resources/tutoria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vermotion.org/" TargetMode="External"/><Relationship Id="rId2" Type="http://schemas.openxmlformats.org/officeDocument/2006/relationships/hyperlink" Target="https://corona-renderer.com/gallery" TargetMode="External"/><Relationship Id="rId1" Type="http://schemas.openxmlformats.org/officeDocument/2006/relationships/slideLayout" Target="../slideLayouts/slideLayout2.xml"/><Relationship Id="rId5" Type="http://schemas.openxmlformats.org/officeDocument/2006/relationships/hyperlink" Target="https://corona-renderer.com/resources/materials" TargetMode="External"/><Relationship Id="rId4" Type="http://schemas.openxmlformats.org/officeDocument/2006/relationships/hyperlink" Target="https://www.turbosquid.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y8L4Lfem1uA" TargetMode="External"/><Relationship Id="rId2" Type="http://schemas.openxmlformats.org/officeDocument/2006/relationships/hyperlink" Target="https://www.youtube.com/watch?v=6l98ul6XwDg" TargetMode="External"/><Relationship Id="rId1" Type="http://schemas.openxmlformats.org/officeDocument/2006/relationships/slideLayout" Target="../slideLayouts/slideLayout2.xml"/><Relationship Id="rId4" Type="http://schemas.openxmlformats.org/officeDocument/2006/relationships/hyperlink" Target="https://www.youtube.com/watch?v=loSHF5kfeT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jeri.io/" TargetMode="External"/><Relationship Id="rId2" Type="http://schemas.openxmlformats.org/officeDocument/2006/relationships/hyperlink" Target="https://www.youtube.com/watch?v=v4fZojsjGpQ"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kesen.realtimerendering.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br-book.org/" TargetMode="External"/><Relationship Id="rId2" Type="http://schemas.openxmlformats.org/officeDocument/2006/relationships/hyperlink" Target="https://www.pbrt.org/" TargetMode="External"/><Relationship Id="rId1" Type="http://schemas.openxmlformats.org/officeDocument/2006/relationships/slideLayout" Target="../slideLayouts/slideLayout2.xml"/><Relationship Id="rId6" Type="http://schemas.openxmlformats.org/officeDocument/2006/relationships/hyperlink" Target="http://people.cs.kuleuven.be/~philip.dutre/GI/" TargetMode="External"/><Relationship Id="rId5" Type="http://schemas.openxmlformats.org/officeDocument/2006/relationships/hyperlink" Target="https://www.youtube.com/watch?v=e3ss_Ozb9Yg" TargetMode="External"/><Relationship Id="rId4" Type="http://schemas.openxmlformats.org/officeDocument/2006/relationships/hyperlink" Target="http://graphics.stanford.edu/papers/veach_the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n-US" b="1" dirty="0"/>
              <a:t>Computer Graphics III</a:t>
            </a:r>
            <a:br>
              <a:rPr lang="en-US" b="1" dirty="0"/>
            </a:br>
            <a:r>
              <a:rPr lang="en-US" b="1" dirty="0"/>
              <a:t>Winter Term 2019</a:t>
            </a:r>
            <a:br>
              <a:rPr lang="en-US" b="1" dirty="0"/>
            </a:br>
            <a:r>
              <a:rPr lang="en-US" b="1" dirty="0"/>
              <a:t>Organization</a:t>
            </a:r>
          </a:p>
        </p:txBody>
      </p:sp>
      <p:sp>
        <p:nvSpPr>
          <p:cNvPr id="18435" name="Rectangle 3"/>
          <p:cNvSpPr>
            <a:spLocks noGrp="1" noChangeArrowheads="1"/>
          </p:cNvSpPr>
          <p:nvPr>
            <p:ph type="subTitle" idx="1"/>
          </p:nvPr>
        </p:nvSpPr>
        <p:spPr/>
        <p:txBody>
          <a:bodyPr/>
          <a:lstStyle/>
          <a:p>
            <a:pPr eaLnBrk="1" hangingPunct="1"/>
            <a:r>
              <a:rPr lang="cs-CZ" sz="2000" dirty="0"/>
              <a:t>Jaroslav Křivánek, MFF UK</a:t>
            </a:r>
          </a:p>
          <a:p>
            <a:pPr eaLnBrk="1" hangingPunct="1"/>
            <a:r>
              <a:rPr lang="en-US" sz="2000" dirty="0">
                <a:hlinkClick r:id="rId2"/>
              </a:rPr>
              <a:t>Jaroslav.Krivanek@mff.cuni.cz</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Further graphics classes (winter)</a:t>
            </a:r>
          </a:p>
        </p:txBody>
      </p:sp>
      <p:sp>
        <p:nvSpPr>
          <p:cNvPr id="3" name="Zástupný symbol pro obsah 2"/>
          <p:cNvSpPr>
            <a:spLocks noGrp="1"/>
          </p:cNvSpPr>
          <p:nvPr>
            <p:ph idx="1"/>
          </p:nvPr>
        </p:nvSpPr>
        <p:spPr/>
        <p:txBody>
          <a:bodyPr>
            <a:normAutofit fontScale="92500" lnSpcReduction="20000"/>
          </a:bodyPr>
          <a:lstStyle/>
          <a:p>
            <a:r>
              <a:rPr lang="en-US" b="1" dirty="0"/>
              <a:t>Computer graphics seminar</a:t>
            </a:r>
            <a:endParaRPr lang="cs-CZ" b="1" dirty="0"/>
          </a:p>
          <a:p>
            <a:pPr lvl="1"/>
            <a:r>
              <a:rPr lang="en-US" dirty="0"/>
              <a:t>0/2, NPGR005 (J. </a:t>
            </a:r>
            <a:r>
              <a:rPr lang="en-US" dirty="0" err="1"/>
              <a:t>Křivánek</a:t>
            </a:r>
            <a:r>
              <a:rPr lang="en-US" dirty="0"/>
              <a:t>)</a:t>
            </a:r>
          </a:p>
          <a:p>
            <a:r>
              <a:rPr lang="en-US" b="1" dirty="0"/>
              <a:t>Geometric modelling</a:t>
            </a:r>
            <a:endParaRPr lang="cs-CZ" b="1" dirty="0"/>
          </a:p>
          <a:p>
            <a:pPr lvl="1"/>
            <a:r>
              <a:rPr lang="en-US" dirty="0"/>
              <a:t>2/2, NPGR021 (Z. </a:t>
            </a:r>
            <a:r>
              <a:rPr lang="en-US" dirty="0" err="1"/>
              <a:t>Šír</a:t>
            </a:r>
            <a:r>
              <a:rPr lang="en-US" dirty="0"/>
              <a:t>)</a:t>
            </a:r>
          </a:p>
          <a:p>
            <a:r>
              <a:rPr lang="en-US" b="1" dirty="0"/>
              <a:t>Digital image processing</a:t>
            </a:r>
            <a:endParaRPr lang="cs-CZ" b="1" dirty="0"/>
          </a:p>
          <a:p>
            <a:pPr lvl="1"/>
            <a:r>
              <a:rPr lang="en-US" dirty="0"/>
              <a:t>3/0, NPGR002 (J. </a:t>
            </a:r>
            <a:r>
              <a:rPr lang="en-US" dirty="0" err="1"/>
              <a:t>Flusser</a:t>
            </a:r>
            <a:r>
              <a:rPr lang="en-US" dirty="0"/>
              <a:t>, ÚTIA AV ČR)</a:t>
            </a:r>
          </a:p>
          <a:p>
            <a:r>
              <a:rPr lang="en-US" b="1" dirty="0"/>
              <a:t>Autonomous robotics</a:t>
            </a:r>
            <a:endParaRPr lang="cs-CZ" b="1" dirty="0"/>
          </a:p>
          <a:p>
            <a:pPr lvl="1"/>
            <a:r>
              <a:rPr lang="en-US" dirty="0"/>
              <a:t>2/2, NPGR001 (</a:t>
            </a:r>
            <a:r>
              <a:rPr lang="en-US" dirty="0" err="1"/>
              <a:t>Václav</a:t>
            </a:r>
            <a:r>
              <a:rPr lang="en-US" dirty="0"/>
              <a:t> </a:t>
            </a:r>
            <a:r>
              <a:rPr lang="en-US" dirty="0" err="1"/>
              <a:t>Hlaváč</a:t>
            </a:r>
            <a:r>
              <a:rPr lang="en-US" dirty="0"/>
              <a:t>, CIIRC)</a:t>
            </a:r>
          </a:p>
          <a:p>
            <a:r>
              <a:rPr lang="en-US" b="1" dirty="0"/>
              <a:t>Machine learning in computer vision</a:t>
            </a:r>
            <a:endParaRPr lang="cs-CZ" b="1" dirty="0"/>
          </a:p>
          <a:p>
            <a:pPr lvl="1"/>
            <a:r>
              <a:rPr lang="en-US" dirty="0"/>
              <a:t>2/2, NPGR035 (Elena </a:t>
            </a:r>
            <a:r>
              <a:rPr lang="en-US" dirty="0" err="1"/>
              <a:t>Šikudová</a:t>
            </a:r>
            <a:r>
              <a:rPr lang="en-US" dirty="0"/>
              <a:t>)</a:t>
            </a:r>
          </a:p>
          <a:p>
            <a:r>
              <a:rPr lang="en-US" b="1" dirty="0"/>
              <a:t>Animation and graphics production</a:t>
            </a:r>
            <a:endParaRPr lang="cs-CZ" b="1" dirty="0"/>
          </a:p>
          <a:p>
            <a:pPr lvl="1"/>
            <a:r>
              <a:rPr lang="en-US" dirty="0"/>
              <a:t>1/1, NPGR039 (</a:t>
            </a:r>
            <a:r>
              <a:rPr lang="en-US" dirty="0" err="1"/>
              <a:t>Ondřej</a:t>
            </a:r>
            <a:r>
              <a:rPr lang="en-US" dirty="0"/>
              <a:t> </a:t>
            </a:r>
            <a:r>
              <a:rPr lang="en-US" dirty="0" err="1"/>
              <a:t>Javora</a:t>
            </a:r>
            <a:r>
              <a:rPr lang="en-US" dirty="0"/>
              <a:t>, FF UK)</a:t>
            </a:r>
          </a:p>
          <a:p>
            <a:r>
              <a:rPr lang="en-US" b="1" dirty="0"/>
              <a:t>Interactive 3D graphics on the web</a:t>
            </a:r>
            <a:endParaRPr lang="cs-CZ" b="1" dirty="0"/>
          </a:p>
          <a:p>
            <a:pPr lvl="1"/>
            <a:r>
              <a:rPr lang="en-US" dirty="0"/>
              <a:t>2/2, NPGR012 (</a:t>
            </a:r>
            <a:r>
              <a:rPr lang="en-US" dirty="0" err="1"/>
              <a:t>Jiří</a:t>
            </a:r>
            <a:r>
              <a:rPr lang="en-US" dirty="0"/>
              <a:t> </a:t>
            </a:r>
            <a:r>
              <a:rPr lang="en-US" dirty="0" err="1"/>
              <a:t>Žára</a:t>
            </a:r>
            <a:r>
              <a:rPr lang="en-US" dirty="0"/>
              <a:t>, FEL ČVUT)</a:t>
            </a:r>
          </a:p>
          <a:p>
            <a:endParaRPr lang="en-US"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120876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en-US" b="1" dirty="0"/>
              <a:t>ASSIGNMENT 0</a:t>
            </a:r>
            <a:br>
              <a:rPr lang="en-US" b="1" dirty="0"/>
            </a:br>
            <a:r>
              <a:rPr lang="en-US" b="1" dirty="0"/>
              <a:t>			</a:t>
            </a:r>
          </a:p>
        </p:txBody>
      </p:sp>
      <p:sp>
        <p:nvSpPr>
          <p:cNvPr id="6" name="Podnadpis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02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dirty="0"/>
              <a:t>Max 2 students may work together</a:t>
            </a:r>
          </a:p>
          <a:p>
            <a:r>
              <a:rPr lang="en-US" b="1" dirty="0"/>
              <a:t>10 pts </a:t>
            </a:r>
            <a:r>
              <a:rPr lang="en-US" dirty="0"/>
              <a:t>for delivering the work</a:t>
            </a:r>
          </a:p>
          <a:p>
            <a:r>
              <a:rPr lang="en-US" dirty="0"/>
              <a:t>50% down for each week of delay</a:t>
            </a:r>
          </a:p>
          <a:p>
            <a:r>
              <a:rPr lang="en-US" b="1" dirty="0"/>
              <a:t>Extra points</a:t>
            </a:r>
            <a:r>
              <a:rPr lang="en-US" dirty="0"/>
              <a:t>:</a:t>
            </a:r>
          </a:p>
          <a:p>
            <a:pPr lvl="1"/>
            <a:r>
              <a:rPr lang="en-US" dirty="0"/>
              <a:t>5 pts for the best rendering</a:t>
            </a:r>
          </a:p>
          <a:p>
            <a:pPr lvl="1"/>
            <a:r>
              <a:rPr lang="en-US" dirty="0"/>
              <a:t>4 for the 2</a:t>
            </a:r>
            <a:r>
              <a:rPr lang="en-US" baseline="30000" dirty="0"/>
              <a:t>nd</a:t>
            </a:r>
            <a:r>
              <a:rPr lang="en-US" dirty="0"/>
              <a:t> best</a:t>
            </a:r>
          </a:p>
          <a:p>
            <a:pPr lvl="1"/>
            <a:r>
              <a:rPr lang="en-US" dirty="0"/>
              <a:t>3 for the 3</a:t>
            </a:r>
            <a:r>
              <a:rPr lang="en-US" baseline="30000" dirty="0"/>
              <a:t>rd</a:t>
            </a:r>
            <a:r>
              <a:rPr lang="en-US" dirty="0"/>
              <a:t> best</a:t>
            </a:r>
          </a:p>
          <a:p>
            <a:pPr lvl="1"/>
            <a:r>
              <a:rPr lang="en-US" dirty="0"/>
              <a:t>2 for the 4</a:t>
            </a:r>
            <a:r>
              <a:rPr lang="en-US" baseline="30000" dirty="0"/>
              <a:t>th</a:t>
            </a:r>
            <a:r>
              <a:rPr lang="en-US" dirty="0"/>
              <a:t> best</a:t>
            </a:r>
          </a:p>
          <a:p>
            <a:pPr lvl="1"/>
            <a:r>
              <a:rPr lang="en-US" dirty="0"/>
              <a:t>1 for the 5</a:t>
            </a:r>
            <a:r>
              <a:rPr lang="en-US" baseline="30000" dirty="0"/>
              <a:t>th</a:t>
            </a:r>
            <a:r>
              <a:rPr lang="en-US" dirty="0"/>
              <a:t> best</a:t>
            </a:r>
          </a:p>
          <a:p>
            <a:r>
              <a:rPr lang="en-US" dirty="0"/>
              <a:t>Due date: </a:t>
            </a:r>
            <a:r>
              <a:rPr lang="en-US" b="1" dirty="0">
                <a:solidFill>
                  <a:srgbClr val="FF0000"/>
                </a:solidFill>
              </a:rPr>
              <a:t>Wed Oct 16</a:t>
            </a:r>
            <a:r>
              <a:rPr lang="en-US" b="1" baseline="30000" dirty="0">
                <a:solidFill>
                  <a:srgbClr val="FF0000"/>
                </a:solidFill>
              </a:rPr>
              <a:t>th</a:t>
            </a:r>
            <a:r>
              <a:rPr lang="en-US" b="1" dirty="0">
                <a:solidFill>
                  <a:srgbClr val="FF0000"/>
                </a:solidFill>
              </a:rPr>
              <a:t> (during the labs)</a:t>
            </a:r>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305874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dirty="0"/>
              <a:t>Install 3ds Max, </a:t>
            </a:r>
            <a:r>
              <a:rPr lang="en-US" dirty="0" err="1"/>
              <a:t>edu</a:t>
            </a:r>
            <a:r>
              <a:rPr lang="en-US" dirty="0"/>
              <a:t> version</a:t>
            </a:r>
          </a:p>
          <a:p>
            <a:pPr lvl="1"/>
            <a:r>
              <a:rPr lang="en-US" sz="2000" dirty="0">
                <a:hlinkClick r:id="rId2"/>
              </a:rPr>
              <a:t>https://www.autodesk.com/education/free-software/3ds-max</a:t>
            </a:r>
            <a:endParaRPr lang="en-US" sz="2000" dirty="0"/>
          </a:p>
          <a:p>
            <a:pPr lvl="1"/>
            <a:r>
              <a:rPr lang="en-US" dirty="0"/>
              <a:t>Lear basics of 3ds max from the </a:t>
            </a:r>
            <a:r>
              <a:rPr lang="en-US" dirty="0" err="1"/>
              <a:t>edu</a:t>
            </a:r>
            <a:r>
              <a:rPr lang="en-US" dirty="0"/>
              <a:t> videos shipped &amp; other online resources </a:t>
            </a:r>
          </a:p>
          <a:p>
            <a:r>
              <a:rPr lang="en-US" dirty="0"/>
              <a:t>Install demo version of Corona renderer</a:t>
            </a:r>
          </a:p>
          <a:p>
            <a:pPr lvl="1"/>
            <a:r>
              <a:rPr lang="en-US" dirty="0">
                <a:hlinkClick r:id="rId3"/>
              </a:rPr>
              <a:t>https://corona-renderer.com/download</a:t>
            </a:r>
            <a:endParaRPr lang="en-US" dirty="0"/>
          </a:p>
          <a:p>
            <a:pPr lvl="1"/>
            <a:r>
              <a:rPr lang="en-US" dirty="0"/>
              <a:t>Lean the basics of rendering with Corona</a:t>
            </a:r>
          </a:p>
          <a:p>
            <a:pPr lvl="2"/>
            <a:r>
              <a:rPr lang="en-US" dirty="0">
                <a:hlinkClick r:id="rId4"/>
              </a:rPr>
              <a:t>https://corona-renderer.com/resources/tutorials</a:t>
            </a:r>
            <a:endParaRPr lang="en-US" dirty="0"/>
          </a:p>
          <a:p>
            <a:r>
              <a:rPr lang="en-US" dirty="0"/>
              <a:t>(you may also use Cinema4D &amp; Corona for C4D)</a:t>
            </a:r>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103803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a:t>
            </a:r>
          </a:p>
        </p:txBody>
      </p:sp>
      <p:sp>
        <p:nvSpPr>
          <p:cNvPr id="3" name="Zástupný symbol pro obsah 2"/>
          <p:cNvSpPr>
            <a:spLocks noGrp="1"/>
          </p:cNvSpPr>
          <p:nvPr>
            <p:ph idx="1"/>
          </p:nvPr>
        </p:nvSpPr>
        <p:spPr/>
        <p:txBody>
          <a:bodyPr/>
          <a:lstStyle/>
          <a:p>
            <a:r>
              <a:rPr lang="en-US" b="1" dirty="0"/>
              <a:t>Create &amp; render your own scene</a:t>
            </a:r>
          </a:p>
          <a:p>
            <a:pPr lvl="1"/>
            <a:r>
              <a:rPr lang="en-US" dirty="0"/>
              <a:t>Inspiration: </a:t>
            </a:r>
            <a:r>
              <a:rPr lang="en-US" dirty="0">
                <a:hlinkClick r:id="rId2"/>
              </a:rPr>
              <a:t>https://corona-renderer.com/gallery</a:t>
            </a:r>
            <a:endParaRPr lang="en-US" dirty="0"/>
          </a:p>
          <a:p>
            <a:pPr lvl="1"/>
            <a:r>
              <a:rPr lang="en-US" dirty="0"/>
              <a:t>Ok to download resources from 3</a:t>
            </a:r>
            <a:r>
              <a:rPr lang="en-US" baseline="30000" dirty="0"/>
              <a:t>rd</a:t>
            </a:r>
            <a:r>
              <a:rPr lang="en-US" dirty="0"/>
              <a:t> parties</a:t>
            </a:r>
          </a:p>
          <a:p>
            <a:pPr lvl="2"/>
            <a:r>
              <a:rPr lang="en-US" dirty="0">
                <a:hlinkClick r:id="rId3"/>
              </a:rPr>
              <a:t>https://evermotion.org/</a:t>
            </a:r>
            <a:endParaRPr lang="en-US" dirty="0"/>
          </a:p>
          <a:p>
            <a:pPr lvl="2"/>
            <a:r>
              <a:rPr lang="en-US" dirty="0">
                <a:hlinkClick r:id="rId4"/>
              </a:rPr>
              <a:t>https://www.turbosquid.com/</a:t>
            </a:r>
            <a:endParaRPr lang="en-US" dirty="0"/>
          </a:p>
          <a:p>
            <a:pPr lvl="1"/>
            <a:r>
              <a:rPr lang="en-US" dirty="0"/>
              <a:t>Ok to use Corona material library</a:t>
            </a:r>
          </a:p>
          <a:p>
            <a:pPr lvl="2"/>
            <a:r>
              <a:rPr lang="en-US" dirty="0"/>
              <a:t>Shipped with Corona 1.7+</a:t>
            </a:r>
          </a:p>
          <a:p>
            <a:pPr lvl="2"/>
            <a:r>
              <a:rPr lang="en-US" dirty="0"/>
              <a:t>Or download materials from: </a:t>
            </a:r>
            <a:br>
              <a:rPr lang="en-US" dirty="0"/>
            </a:br>
            <a:r>
              <a:rPr lang="en-US" dirty="0">
                <a:hlinkClick r:id="rId5"/>
              </a:rPr>
              <a:t>https://corona-renderer.com/resources/materials</a:t>
            </a:r>
            <a:endParaRPr lang="en-US" dirty="0"/>
          </a:p>
          <a:p>
            <a:pPr lvl="2"/>
            <a:endParaRPr lang="en-US" dirty="0"/>
          </a:p>
          <a:p>
            <a:pPr lvl="2"/>
            <a:endParaRPr lang="en-US"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77739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 – Requirements</a:t>
            </a:r>
          </a:p>
        </p:txBody>
      </p:sp>
      <p:sp>
        <p:nvSpPr>
          <p:cNvPr id="3" name="Zástupný symbol pro obsah 2"/>
          <p:cNvSpPr>
            <a:spLocks noGrp="1"/>
          </p:cNvSpPr>
          <p:nvPr>
            <p:ph idx="1"/>
          </p:nvPr>
        </p:nvSpPr>
        <p:spPr/>
        <p:txBody>
          <a:bodyPr/>
          <a:lstStyle/>
          <a:p>
            <a:r>
              <a:rPr lang="en-US" dirty="0"/>
              <a:t>Technical </a:t>
            </a:r>
            <a:r>
              <a:rPr lang="en-US" b="1" dirty="0"/>
              <a:t>REQUIREMENTS</a:t>
            </a:r>
          </a:p>
          <a:p>
            <a:pPr lvl="1"/>
            <a:r>
              <a:rPr lang="en-US" dirty="0"/>
              <a:t>Use at least 10 very different </a:t>
            </a:r>
            <a:r>
              <a:rPr lang="en-US" b="1" dirty="0"/>
              <a:t>materials</a:t>
            </a:r>
          </a:p>
          <a:p>
            <a:pPr lvl="2"/>
            <a:r>
              <a:rPr lang="en-US" dirty="0">
                <a:hlinkClick r:id="rId2"/>
              </a:rPr>
              <a:t>https://www.youtube.com/watch?v=6l98ul6XwDg</a:t>
            </a:r>
            <a:endParaRPr lang="en-US" dirty="0"/>
          </a:p>
          <a:p>
            <a:pPr lvl="1"/>
            <a:r>
              <a:rPr lang="en-US" b="1" dirty="0"/>
              <a:t>Lights: </a:t>
            </a:r>
            <a:r>
              <a:rPr lang="en-US" dirty="0"/>
              <a:t>Use all of the following: HDRI lighting, Corona sun, and a regular area light</a:t>
            </a:r>
          </a:p>
          <a:p>
            <a:pPr lvl="2"/>
            <a:r>
              <a:rPr lang="en-US" dirty="0">
                <a:hlinkClick r:id="rId3"/>
              </a:rPr>
              <a:t>https://www.youtube.com/watch?v=y8L4Lfem1uA</a:t>
            </a:r>
            <a:endParaRPr lang="en-US" dirty="0"/>
          </a:p>
          <a:p>
            <a:pPr lvl="1"/>
            <a:r>
              <a:rPr lang="en-US" b="1" dirty="0"/>
              <a:t>Render elements</a:t>
            </a:r>
            <a:r>
              <a:rPr lang="en-US" dirty="0"/>
              <a:t>: break your rendering down to direct / indirect / diffuse / reflections elements (passes) so you see what contributions make up the final image</a:t>
            </a:r>
          </a:p>
          <a:p>
            <a:pPr lvl="2"/>
            <a:r>
              <a:rPr lang="en-US" dirty="0">
                <a:hlinkClick r:id="rId4"/>
              </a:rPr>
              <a:t>https://www.youtube.com/watch?v=loSHF5kfeTc</a:t>
            </a:r>
            <a:endParaRPr lang="en-US" dirty="0"/>
          </a:p>
          <a:p>
            <a:pPr lvl="1"/>
            <a:r>
              <a:rPr lang="en-US" dirty="0"/>
              <a:t>…</a:t>
            </a:r>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213328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0 –Requirements</a:t>
            </a:r>
          </a:p>
        </p:txBody>
      </p:sp>
      <p:sp>
        <p:nvSpPr>
          <p:cNvPr id="3" name="Zástupný symbol pro obsah 2"/>
          <p:cNvSpPr>
            <a:spLocks noGrp="1"/>
          </p:cNvSpPr>
          <p:nvPr>
            <p:ph idx="1"/>
          </p:nvPr>
        </p:nvSpPr>
        <p:spPr/>
        <p:txBody>
          <a:bodyPr/>
          <a:lstStyle/>
          <a:p>
            <a:r>
              <a:rPr lang="en-US" dirty="0"/>
              <a:t>Technical </a:t>
            </a:r>
            <a:r>
              <a:rPr lang="en-US" b="1" dirty="0"/>
              <a:t>REQUIREMENTS</a:t>
            </a:r>
            <a:endParaRPr lang="en-US" dirty="0"/>
          </a:p>
          <a:p>
            <a:pPr lvl="1"/>
            <a:r>
              <a:rPr lang="en-US" dirty="0"/>
              <a:t>…</a:t>
            </a:r>
          </a:p>
          <a:p>
            <a:pPr lvl="1"/>
            <a:r>
              <a:rPr lang="en-US" dirty="0"/>
              <a:t>Show the use of </a:t>
            </a:r>
            <a:r>
              <a:rPr lang="en-US" b="1" dirty="0" err="1"/>
              <a:t>denoising</a:t>
            </a:r>
            <a:endParaRPr lang="en-US" b="1" dirty="0"/>
          </a:p>
          <a:p>
            <a:pPr lvl="2"/>
            <a:r>
              <a:rPr lang="en-US" dirty="0">
                <a:hlinkClick r:id="rId2"/>
              </a:rPr>
              <a:t>https://www.youtube.com/watch?v=v4fZojsjGpQ</a:t>
            </a:r>
            <a:endParaRPr lang="en-US" dirty="0"/>
          </a:p>
          <a:p>
            <a:pPr lvl="2"/>
            <a:r>
              <a:rPr lang="en-US" dirty="0"/>
              <a:t>Apply denoising on a noisy-enough scene to be able to clearly illustrate its effect.</a:t>
            </a:r>
          </a:p>
          <a:p>
            <a:pPr lvl="1"/>
            <a:r>
              <a:rPr lang="en-US" dirty="0"/>
              <a:t>Figure out for yourself </a:t>
            </a:r>
            <a:r>
              <a:rPr lang="en-US" b="1" dirty="0"/>
              <a:t>what makes rendering slow</a:t>
            </a:r>
            <a:r>
              <a:rPr lang="en-US" dirty="0"/>
              <a:t> (what kind of material / light combinations, lights close to geometry etc.)</a:t>
            </a:r>
          </a:p>
          <a:p>
            <a:pPr lvl="1"/>
            <a:r>
              <a:rPr lang="en-US" dirty="0"/>
              <a:t>Assemble results into a HTML page, for example using </a:t>
            </a:r>
            <a:r>
              <a:rPr lang="en-US" u="sng" dirty="0">
                <a:hlinkClick r:id="rId3"/>
              </a:rPr>
              <a:t>https://jeri.io/</a:t>
            </a:r>
            <a:r>
              <a:rPr lang="en-US" dirty="0"/>
              <a:t> (or other resources, since </a:t>
            </a:r>
            <a:r>
              <a:rPr lang="en-US" dirty="0" err="1"/>
              <a:t>jeri</a:t>
            </a:r>
            <a:r>
              <a:rPr lang="en-US" dirty="0"/>
              <a:t> needs a web server to run)</a:t>
            </a:r>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418995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90E1-328A-4E25-81F1-4F9660B46C99}"/>
              </a:ext>
            </a:extLst>
          </p:cNvPr>
          <p:cNvSpPr>
            <a:spLocks noGrp="1"/>
          </p:cNvSpPr>
          <p:nvPr>
            <p:ph type="title"/>
          </p:nvPr>
        </p:nvSpPr>
        <p:spPr/>
        <p:txBody>
          <a:bodyPr/>
          <a:lstStyle/>
          <a:p>
            <a:r>
              <a:rPr lang="en-US" dirty="0"/>
              <a:t>Assignment 0 – Presentation</a:t>
            </a:r>
          </a:p>
        </p:txBody>
      </p:sp>
      <p:sp>
        <p:nvSpPr>
          <p:cNvPr id="3" name="Content Placeholder 2">
            <a:extLst>
              <a:ext uri="{FF2B5EF4-FFF2-40B4-BE49-F238E27FC236}">
                <a16:creationId xmlns:a16="http://schemas.microsoft.com/office/drawing/2014/main" id="{09AA771A-64E4-46DD-9F86-4382515E5EC8}"/>
              </a:ext>
            </a:extLst>
          </p:cNvPr>
          <p:cNvSpPr>
            <a:spLocks noGrp="1"/>
          </p:cNvSpPr>
          <p:nvPr>
            <p:ph idx="1"/>
          </p:nvPr>
        </p:nvSpPr>
        <p:spPr/>
        <p:txBody>
          <a:bodyPr/>
          <a:lstStyle/>
          <a:p>
            <a:r>
              <a:rPr lang="en-US" dirty="0"/>
              <a:t>Each student (or group of 2 students) has </a:t>
            </a:r>
            <a:r>
              <a:rPr lang="en-US" b="1" dirty="0"/>
              <a:t>up to 7 minutes to showcase their work in front of the class</a:t>
            </a:r>
            <a:r>
              <a:rPr lang="en-US" dirty="0"/>
              <a:t>.</a:t>
            </a:r>
          </a:p>
          <a:p>
            <a:r>
              <a:rPr lang="en-US" dirty="0"/>
              <a:t>Each of the technical requirements listed on the previous slides  have to be clearly shown. </a:t>
            </a:r>
          </a:p>
          <a:p>
            <a:pPr lvl="1"/>
            <a:r>
              <a:rPr lang="en-US" dirty="0"/>
              <a:t>Failing to illustrate technical requirements leads to loss of points.</a:t>
            </a:r>
          </a:p>
          <a:p>
            <a:r>
              <a:rPr lang="en-US" dirty="0"/>
              <a:t>Explain the story behind your artwork – why did you decide to do specifically that scene, how did you approach the work, what was difficult and what was each, what did you enjoy and what was pain etc.</a:t>
            </a:r>
          </a:p>
          <a:p>
            <a:r>
              <a:rPr lang="en-US" dirty="0"/>
              <a:t>You classmates will rate each work and presentation.</a:t>
            </a:r>
          </a:p>
        </p:txBody>
      </p:sp>
      <p:sp>
        <p:nvSpPr>
          <p:cNvPr id="4" name="Footer Placeholder 3">
            <a:extLst>
              <a:ext uri="{FF2B5EF4-FFF2-40B4-BE49-F238E27FC236}">
                <a16:creationId xmlns:a16="http://schemas.microsoft.com/office/drawing/2014/main" id="{5703A904-B448-4863-9298-B2CA558CB2B0}"/>
              </a:ext>
            </a:extLst>
          </p:cNvPr>
          <p:cNvSpPr>
            <a:spLocks noGrp="1"/>
          </p:cNvSpPr>
          <p:nvPr>
            <p:ph type="ftr" sz="quarter" idx="11"/>
          </p:nvPr>
        </p:nvSpPr>
        <p:spPr/>
        <p:txBody>
          <a:bodyPr/>
          <a:lstStyle/>
          <a:p>
            <a:pPr>
              <a:defRPr/>
            </a:pPr>
            <a:r>
              <a:rPr lang="en-US" altLang="en-US"/>
              <a:t>CG III (NPGR010)  J. Křivánek 2019</a:t>
            </a:r>
            <a:endParaRPr lang="en-US" altLang="en-US" dirty="0"/>
          </a:p>
        </p:txBody>
      </p:sp>
    </p:spTree>
    <p:extLst>
      <p:ext uri="{BB962C8B-B14F-4D97-AF65-F5344CB8AC3E}">
        <p14:creationId xmlns:p14="http://schemas.microsoft.com/office/powerpoint/2010/main" val="125362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and form</a:t>
            </a:r>
          </a:p>
        </p:txBody>
      </p:sp>
      <p:sp>
        <p:nvSpPr>
          <p:cNvPr id="3" name="Content Placeholder 2"/>
          <p:cNvSpPr>
            <a:spLocks noGrp="1"/>
          </p:cNvSpPr>
          <p:nvPr>
            <p:ph idx="1"/>
          </p:nvPr>
        </p:nvSpPr>
        <p:spPr/>
        <p:txBody>
          <a:bodyPr/>
          <a:lstStyle/>
          <a:p>
            <a:r>
              <a:rPr lang="en-US" b="1" dirty="0"/>
              <a:t>Advanced 3D computer graphics</a:t>
            </a:r>
          </a:p>
          <a:p>
            <a:pPr lvl="1"/>
            <a:r>
              <a:rPr lang="en-US" dirty="0"/>
              <a:t>Main topic: </a:t>
            </a:r>
          </a:p>
          <a:p>
            <a:pPr lvl="2"/>
            <a:r>
              <a:rPr lang="en-US" b="1" dirty="0"/>
              <a:t>Physically-based realistic rendering </a:t>
            </a:r>
          </a:p>
          <a:p>
            <a:pPr lvl="2"/>
            <a:r>
              <a:rPr lang="en-US" b="1" dirty="0"/>
              <a:t>(a.k.a. Monte Carlo light transport simulation)</a:t>
            </a:r>
            <a:endParaRPr lang="cs-CZ" b="1" dirty="0"/>
          </a:p>
          <a:p>
            <a:pPr lvl="1"/>
            <a:r>
              <a:rPr lang="en-US" dirty="0"/>
              <a:t>Loosely follows-up on </a:t>
            </a:r>
            <a:r>
              <a:rPr lang="en-US" i="1" dirty="0"/>
              <a:t>Computer Graphics </a:t>
            </a:r>
            <a:r>
              <a:rPr lang="cs-CZ" i="1" dirty="0"/>
              <a:t>II </a:t>
            </a:r>
            <a:r>
              <a:rPr lang="cs-CZ" dirty="0"/>
              <a:t>(NPGR004)</a:t>
            </a:r>
            <a:endParaRPr lang="en-US" dirty="0"/>
          </a:p>
          <a:p>
            <a:pPr lvl="1"/>
            <a:r>
              <a:rPr lang="en-US" dirty="0"/>
              <a:t>Assumes working knowledge of basic computer graphics, rendering, and specifically ray tracing. Background in linear algebra, integral calculus, and probability theory is also necessary.</a:t>
            </a:r>
            <a:endParaRPr lang="cs-CZ" dirty="0"/>
          </a:p>
          <a:p>
            <a:r>
              <a:rPr lang="cs-CZ" b="1" dirty="0"/>
              <a:t>2/2 </a:t>
            </a:r>
            <a:r>
              <a:rPr lang="en-US" b="1" dirty="0"/>
              <a:t>C + Ex</a:t>
            </a:r>
            <a:endParaRPr lang="cs-CZ" b="1" dirty="0"/>
          </a:p>
          <a:p>
            <a:pPr lvl="1"/>
            <a:r>
              <a:rPr lang="en-US" dirty="0"/>
              <a:t>Lecture once a week</a:t>
            </a:r>
            <a:endParaRPr lang="cs-CZ" dirty="0"/>
          </a:p>
          <a:p>
            <a:pPr lvl="1"/>
            <a:r>
              <a:rPr lang="en-US" dirty="0"/>
              <a:t>Labs follow lecture in SW1</a:t>
            </a:r>
          </a:p>
          <a:p>
            <a:endParaRPr lang="en-US" dirty="0"/>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overview</a:t>
            </a:r>
            <a:r>
              <a:rPr lang="cs-CZ" dirty="0"/>
              <a:t> 1/2</a:t>
            </a:r>
            <a:endParaRPr lang="en-US" dirty="0"/>
          </a:p>
        </p:txBody>
      </p:sp>
      <p:sp>
        <p:nvSpPr>
          <p:cNvPr id="3" name="Content Placeholder 2"/>
          <p:cNvSpPr>
            <a:spLocks noGrp="1"/>
          </p:cNvSpPr>
          <p:nvPr>
            <p:ph idx="1"/>
          </p:nvPr>
        </p:nvSpPr>
        <p:spPr/>
        <p:txBody>
          <a:bodyPr/>
          <a:lstStyle/>
          <a:p>
            <a:r>
              <a:rPr lang="en-US" b="1" dirty="0"/>
              <a:t>Physical and mathematical fundamentals of image synthesis</a:t>
            </a:r>
            <a:endParaRPr lang="cs-CZ" b="1" dirty="0"/>
          </a:p>
          <a:p>
            <a:pPr lvl="1"/>
            <a:r>
              <a:rPr lang="en-US" dirty="0"/>
              <a:t>Light, radiometry, light reflection, rendering equation.</a:t>
            </a:r>
          </a:p>
          <a:p>
            <a:endParaRPr lang="cs-CZ" dirty="0"/>
          </a:p>
          <a:p>
            <a:r>
              <a:rPr lang="cs-CZ" b="1" dirty="0"/>
              <a:t>Monte Carlo </a:t>
            </a:r>
            <a:r>
              <a:rPr lang="en-US" b="1" dirty="0"/>
              <a:t>integration</a:t>
            </a:r>
            <a:endParaRPr lang="cs-CZ" b="1" dirty="0"/>
          </a:p>
          <a:p>
            <a:pPr lvl="1"/>
            <a:r>
              <a:rPr lang="en-US" dirty="0"/>
              <a:t>Statistical estimators and their properties, variance reduction techniques, combined estimators.</a:t>
            </a:r>
            <a:endParaRPr lang="cs-CZ" dirty="0"/>
          </a:p>
          <a:p>
            <a:pPr lvl="1"/>
            <a:endParaRPr lang="cs-CZ" dirty="0"/>
          </a:p>
          <a:p>
            <a:r>
              <a:rPr lang="en-US" b="1" dirty="0"/>
              <a:t>Solution of the rendering equation via MC</a:t>
            </a:r>
            <a:endParaRPr lang="cs-CZ" b="1" dirty="0"/>
          </a:p>
          <a:p>
            <a:pPr lvl="1"/>
            <a:r>
              <a:rPr lang="en-US" dirty="0"/>
              <a:t>Path tracing</a:t>
            </a:r>
          </a:p>
          <a:p>
            <a:pPr lvl="1"/>
            <a:endParaRPr lang="en-US" dirty="0"/>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overview</a:t>
            </a:r>
            <a:r>
              <a:rPr lang="cs-CZ" dirty="0"/>
              <a:t> 2/2</a:t>
            </a:r>
            <a:endParaRPr lang="en-US" dirty="0"/>
          </a:p>
        </p:txBody>
      </p:sp>
      <p:sp>
        <p:nvSpPr>
          <p:cNvPr id="3" name="Content Placeholder 2"/>
          <p:cNvSpPr>
            <a:spLocks noGrp="1"/>
          </p:cNvSpPr>
          <p:nvPr>
            <p:ph idx="1"/>
          </p:nvPr>
        </p:nvSpPr>
        <p:spPr/>
        <p:txBody>
          <a:bodyPr/>
          <a:lstStyle/>
          <a:p>
            <a:r>
              <a:rPr lang="en-US" b="1" dirty="0"/>
              <a:t>Volumetric rendering methods</a:t>
            </a:r>
          </a:p>
          <a:p>
            <a:pPr lvl="1"/>
            <a:r>
              <a:rPr lang="en-US" dirty="0"/>
              <a:t>Interaction of light with participating media, volume rendering equation, ray marching, volumetric path tracing, …</a:t>
            </a:r>
            <a:endParaRPr lang="cs-CZ" dirty="0"/>
          </a:p>
          <a:p>
            <a:endParaRPr lang="en-US" b="1" dirty="0"/>
          </a:p>
          <a:p>
            <a:r>
              <a:rPr lang="en-US" b="1" dirty="0"/>
              <a:t>Advanced image synthesis methods</a:t>
            </a:r>
            <a:endParaRPr lang="cs-CZ" b="1" dirty="0"/>
          </a:p>
          <a:p>
            <a:pPr lvl="1"/>
            <a:r>
              <a:rPr lang="en-US" dirty="0"/>
              <a:t>Bidirectional path tracing</a:t>
            </a:r>
            <a:r>
              <a:rPr lang="cs-CZ" dirty="0"/>
              <a:t>, </a:t>
            </a:r>
            <a:r>
              <a:rPr lang="en-US" dirty="0"/>
              <a:t>photon mapping</a:t>
            </a:r>
            <a:r>
              <a:rPr lang="cs-CZ" dirty="0"/>
              <a:t>, </a:t>
            </a:r>
            <a:r>
              <a:rPr lang="en-US" dirty="0"/>
              <a:t>irradiance</a:t>
            </a:r>
            <a:r>
              <a:rPr lang="cs-CZ" dirty="0"/>
              <a:t> </a:t>
            </a:r>
            <a:r>
              <a:rPr lang="en-US" dirty="0"/>
              <a:t>caching</a:t>
            </a:r>
            <a:r>
              <a:rPr lang="cs-CZ" dirty="0"/>
              <a:t>,</a:t>
            </a:r>
            <a:r>
              <a:rPr lang="en-US" dirty="0"/>
              <a:t> virtual point lights, Metropolis light transport, …</a:t>
            </a:r>
          </a:p>
          <a:p>
            <a:pPr lvl="1"/>
            <a:endParaRPr lang="en-US" dirty="0"/>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a:t>
            </a:r>
          </a:p>
        </p:txBody>
      </p:sp>
      <p:sp>
        <p:nvSpPr>
          <p:cNvPr id="3" name="Content Placeholder 2"/>
          <p:cNvSpPr>
            <a:spLocks noGrp="1"/>
          </p:cNvSpPr>
          <p:nvPr>
            <p:ph idx="1"/>
          </p:nvPr>
        </p:nvSpPr>
        <p:spPr>
          <a:xfrm>
            <a:off x="457200" y="1600200"/>
            <a:ext cx="8435280" cy="5141168"/>
          </a:xfrm>
        </p:spPr>
        <p:txBody>
          <a:bodyPr/>
          <a:lstStyle/>
          <a:p>
            <a:r>
              <a:rPr lang="en-US" b="1" dirty="0"/>
              <a:t>Pen-and-paper exercises on the material from lectures </a:t>
            </a:r>
            <a:r>
              <a:rPr lang="cs-CZ" dirty="0"/>
              <a:t>(</a:t>
            </a:r>
            <a:r>
              <a:rPr lang="en-US" dirty="0"/>
              <a:t>solution of problems</a:t>
            </a:r>
            <a:r>
              <a:rPr lang="cs-CZ" dirty="0"/>
              <a:t>)</a:t>
            </a:r>
          </a:p>
          <a:p>
            <a:endParaRPr lang="cs-CZ" dirty="0"/>
          </a:p>
          <a:p>
            <a:r>
              <a:rPr lang="en-US" b="1" dirty="0"/>
              <a:t>Two possible tracks: Programming assignments or a larger individual project</a:t>
            </a:r>
          </a:p>
          <a:p>
            <a:pPr lvl="1"/>
            <a:r>
              <a:rPr lang="en-US" dirty="0"/>
              <a:t>You choose which of the two tracks suits you better</a:t>
            </a:r>
          </a:p>
          <a:p>
            <a:pPr lvl="1"/>
            <a:r>
              <a:rPr lang="en-US" dirty="0"/>
              <a:t>The individual project is only recommended if you have some previous knowledge of physically-based rendering, or if you are fine with studying on your own</a:t>
            </a:r>
            <a:endParaRPr lang="en-US" b="1" dirty="0"/>
          </a:p>
          <a:p>
            <a:endParaRPr lang="en-US" b="1" dirty="0"/>
          </a:p>
          <a:p>
            <a:r>
              <a:rPr lang="en-US" b="1" dirty="0"/>
              <a:t>Student’s presentation of scientific papers</a:t>
            </a:r>
            <a:endParaRPr lang="cs-CZ" dirty="0"/>
          </a:p>
          <a:p>
            <a:endParaRPr lang="cs-CZ" b="1" dirty="0"/>
          </a:p>
          <a:p>
            <a:endParaRPr lang="cs-CZ" b="1" dirty="0"/>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Evaluation</a:t>
            </a:r>
            <a:r>
              <a:rPr lang="cs-CZ" dirty="0"/>
              <a:t> – </a:t>
            </a:r>
            <a:r>
              <a:rPr lang="en-US" dirty="0"/>
              <a:t>Points</a:t>
            </a:r>
            <a:endParaRPr lang="cs-CZ" dirty="0"/>
          </a:p>
        </p:txBody>
      </p:sp>
      <p:sp>
        <p:nvSpPr>
          <p:cNvPr id="3" name="Zástupný symbol pro obsah 2"/>
          <p:cNvSpPr>
            <a:spLocks noGrp="1"/>
          </p:cNvSpPr>
          <p:nvPr>
            <p:ph idx="1"/>
          </p:nvPr>
        </p:nvSpPr>
        <p:spPr>
          <a:xfrm>
            <a:off x="457200" y="1052736"/>
            <a:ext cx="8229600" cy="5256584"/>
          </a:xfrm>
        </p:spPr>
        <p:txBody>
          <a:bodyPr/>
          <a:lstStyle/>
          <a:p>
            <a:r>
              <a:rPr lang="en-US" b="1" dirty="0"/>
              <a:t>Creative assignment (Assignment 0)</a:t>
            </a:r>
          </a:p>
          <a:p>
            <a:pPr lvl="1"/>
            <a:r>
              <a:rPr lang="en-US" b="1" dirty="0"/>
              <a:t>10 pts </a:t>
            </a:r>
            <a:r>
              <a:rPr lang="en-US" dirty="0"/>
              <a:t>for delivering the assignment (+up to 5 extra point for good assessment by your class-mates)</a:t>
            </a:r>
          </a:p>
          <a:p>
            <a:r>
              <a:rPr lang="en-US" b="1" dirty="0"/>
              <a:t>Programming assignments (Assignment 1 to 5)</a:t>
            </a:r>
          </a:p>
          <a:p>
            <a:pPr lvl="1"/>
            <a:r>
              <a:rPr lang="en-US" b="1" dirty="0"/>
              <a:t>Max 45 pts</a:t>
            </a:r>
            <a:r>
              <a:rPr lang="en-US" dirty="0"/>
              <a:t> altogether for the programing assignments</a:t>
            </a:r>
            <a:endParaRPr lang="cs-CZ" b="1" dirty="0"/>
          </a:p>
          <a:p>
            <a:pPr lvl="1"/>
            <a:r>
              <a:rPr lang="en-US" dirty="0"/>
              <a:t>Extra points can be gained for extended assignments</a:t>
            </a:r>
          </a:p>
          <a:p>
            <a:pPr marL="342900" lvl="1" indent="-342900">
              <a:buClr>
                <a:schemeClr val="accent1"/>
              </a:buClr>
              <a:buSzPct val="65000"/>
              <a:buFont typeface="Wingdings" pitchFamily="2" charset="2"/>
              <a:buChar char="n"/>
            </a:pPr>
            <a:r>
              <a:rPr lang="en-US" b="1" dirty="0"/>
              <a:t>Penalty of </a:t>
            </a:r>
            <a:r>
              <a:rPr lang="cs-CZ" b="1" dirty="0"/>
              <a:t>50% </a:t>
            </a:r>
            <a:r>
              <a:rPr lang="en-US" b="1" dirty="0"/>
              <a:t>pts for each week of delay</a:t>
            </a:r>
            <a:r>
              <a:rPr lang="en-US" dirty="0"/>
              <a:t> in delivering any assignment</a:t>
            </a:r>
            <a:endParaRPr lang="en-US" b="1" dirty="0"/>
          </a:p>
          <a:p>
            <a:r>
              <a:rPr lang="en-US" b="1" strike="sngStrike" dirty="0"/>
              <a:t>Paper presentation</a:t>
            </a:r>
            <a:r>
              <a:rPr lang="en-US" b="1" dirty="0"/>
              <a:t>  (cancelled in 2019/2010)</a:t>
            </a:r>
          </a:p>
          <a:p>
            <a:pPr lvl="1"/>
            <a:r>
              <a:rPr lang="en-US" strike="sngStrike" dirty="0"/>
              <a:t>Max 10 pts</a:t>
            </a:r>
          </a:p>
          <a:p>
            <a:r>
              <a:rPr lang="en-US" b="1" dirty="0"/>
              <a:t>Final oral exam</a:t>
            </a:r>
            <a:endParaRPr lang="cs-CZ" b="1" dirty="0"/>
          </a:p>
          <a:p>
            <a:pPr lvl="1"/>
            <a:r>
              <a:rPr lang="cs-CZ" dirty="0"/>
              <a:t>0 – </a:t>
            </a:r>
            <a:r>
              <a:rPr lang="en-US" dirty="0"/>
              <a:t>45</a:t>
            </a:r>
            <a:r>
              <a:rPr lang="cs-CZ" dirty="0"/>
              <a:t> </a:t>
            </a:r>
            <a:r>
              <a:rPr lang="en-US" dirty="0"/>
              <a:t>pts</a:t>
            </a:r>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Evaluation</a:t>
            </a:r>
          </a:p>
        </p:txBody>
      </p:sp>
      <p:sp>
        <p:nvSpPr>
          <p:cNvPr id="3" name="Zástupný symbol pro obsah 2"/>
          <p:cNvSpPr>
            <a:spLocks noGrp="1"/>
          </p:cNvSpPr>
          <p:nvPr>
            <p:ph idx="1"/>
          </p:nvPr>
        </p:nvSpPr>
        <p:spPr/>
        <p:txBody>
          <a:bodyPr/>
          <a:lstStyle/>
          <a:p>
            <a:r>
              <a:rPr lang="en-US" dirty="0"/>
              <a:t>1 (</a:t>
            </a:r>
            <a:r>
              <a:rPr lang="cs-CZ" dirty="0"/>
              <a:t>výborně</a:t>
            </a:r>
            <a:r>
              <a:rPr lang="en-US" dirty="0"/>
              <a:t>)</a:t>
            </a:r>
            <a:r>
              <a:rPr lang="cs-CZ" dirty="0"/>
              <a:t>		86 – 100 </a:t>
            </a:r>
            <a:r>
              <a:rPr lang="en-US" dirty="0"/>
              <a:t>pts</a:t>
            </a:r>
            <a:endParaRPr lang="cs-CZ" dirty="0"/>
          </a:p>
          <a:p>
            <a:r>
              <a:rPr lang="en-US" dirty="0"/>
              <a:t>2 (</a:t>
            </a:r>
            <a:r>
              <a:rPr lang="cs-CZ" dirty="0"/>
              <a:t>velmi dobře</a:t>
            </a:r>
            <a:r>
              <a:rPr lang="en-US" dirty="0"/>
              <a:t>)</a:t>
            </a:r>
            <a:r>
              <a:rPr lang="cs-CZ" dirty="0"/>
              <a:t>:	</a:t>
            </a:r>
            <a:r>
              <a:rPr lang="en-US" dirty="0"/>
              <a:t>	</a:t>
            </a:r>
            <a:r>
              <a:rPr lang="cs-CZ" dirty="0"/>
              <a:t>71 – 85 </a:t>
            </a:r>
            <a:r>
              <a:rPr lang="en-US" dirty="0"/>
              <a:t>pts</a:t>
            </a:r>
            <a:endParaRPr lang="cs-CZ" dirty="0"/>
          </a:p>
          <a:p>
            <a:r>
              <a:rPr lang="en-US" dirty="0"/>
              <a:t>3 (</a:t>
            </a:r>
            <a:r>
              <a:rPr lang="cs-CZ" dirty="0"/>
              <a:t>dobře</a:t>
            </a:r>
            <a:r>
              <a:rPr lang="en-US" dirty="0"/>
              <a:t>)</a:t>
            </a:r>
            <a:r>
              <a:rPr lang="cs-CZ" dirty="0"/>
              <a:t>:		</a:t>
            </a:r>
            <a:r>
              <a:rPr lang="en-US" dirty="0"/>
              <a:t>	</a:t>
            </a:r>
            <a:r>
              <a:rPr lang="cs-CZ" dirty="0"/>
              <a:t>51 – 70 </a:t>
            </a:r>
            <a:r>
              <a:rPr lang="en-US" dirty="0"/>
              <a:t>pts</a:t>
            </a:r>
            <a:endParaRPr lang="cs-CZ" dirty="0"/>
          </a:p>
          <a:p>
            <a:r>
              <a:rPr lang="en-US" dirty="0"/>
              <a:t>4 (Fail, </a:t>
            </a:r>
            <a:r>
              <a:rPr lang="cs-CZ" dirty="0"/>
              <a:t>nevyhověl</a:t>
            </a:r>
            <a:r>
              <a:rPr lang="en-US" dirty="0"/>
              <a:t>/a)</a:t>
            </a:r>
            <a:r>
              <a:rPr lang="cs-CZ" dirty="0"/>
              <a:t>:</a:t>
            </a:r>
            <a:r>
              <a:rPr lang="en-US" dirty="0"/>
              <a:t>	</a:t>
            </a:r>
            <a:r>
              <a:rPr lang="cs-CZ" dirty="0"/>
              <a:t>0 – 50 </a:t>
            </a:r>
            <a:r>
              <a:rPr lang="en-US" dirty="0"/>
              <a:t>pts</a:t>
            </a:r>
            <a:endParaRPr lang="cs-CZ" dirty="0"/>
          </a:p>
          <a:p>
            <a:endParaRPr lang="cs-CZ" dirty="0"/>
          </a:p>
          <a:p>
            <a:r>
              <a:rPr lang="en-US" dirty="0"/>
              <a:t>In order to pass, students must obtain </a:t>
            </a:r>
            <a:r>
              <a:rPr lang="en-US" b="1" dirty="0"/>
              <a:t>at least </a:t>
            </a:r>
            <a:r>
              <a:rPr lang="cs-CZ" b="1" dirty="0"/>
              <a:t>50</a:t>
            </a:r>
            <a:r>
              <a:rPr lang="en-US" b="1" dirty="0"/>
              <a:t>% of points for each item</a:t>
            </a:r>
            <a:r>
              <a:rPr lang="en-US" dirty="0"/>
              <a:t> on the previous slide </a:t>
            </a:r>
            <a:r>
              <a:rPr lang="cs-CZ" dirty="0"/>
              <a:t>(</a:t>
            </a:r>
            <a:r>
              <a:rPr lang="en-US" dirty="0"/>
              <a:t>including the final oral exam</a:t>
            </a:r>
            <a:r>
              <a:rPr lang="cs-CZ" dirty="0"/>
              <a:t>)</a:t>
            </a:r>
            <a:r>
              <a:rPr lang="en-US" dirty="0"/>
              <a:t>. Nothing is allowed to be skipped.</a:t>
            </a:r>
            <a:endParaRPr lang="cs-CZ" dirty="0"/>
          </a:p>
          <a:p>
            <a:endParaRPr lang="en-US" dirty="0"/>
          </a:p>
        </p:txBody>
      </p:sp>
      <p:sp>
        <p:nvSpPr>
          <p:cNvPr id="4" name="Zástupný symbol pro zápatí 3"/>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examination</a:t>
            </a:r>
          </a:p>
        </p:txBody>
      </p:sp>
      <p:sp>
        <p:nvSpPr>
          <p:cNvPr id="3" name="Content Placeholder 2"/>
          <p:cNvSpPr>
            <a:spLocks noGrp="1"/>
          </p:cNvSpPr>
          <p:nvPr>
            <p:ph idx="1"/>
          </p:nvPr>
        </p:nvSpPr>
        <p:spPr/>
        <p:txBody>
          <a:bodyPr/>
          <a:lstStyle/>
          <a:p>
            <a:r>
              <a:rPr lang="en-US" dirty="0"/>
              <a:t>Oral</a:t>
            </a:r>
          </a:p>
          <a:p>
            <a:r>
              <a:rPr lang="en-US" b="1" dirty="0"/>
              <a:t>Three questions</a:t>
            </a:r>
            <a:r>
              <a:rPr lang="en-US" dirty="0"/>
              <a:t> in total</a:t>
            </a:r>
          </a:p>
          <a:p>
            <a:pPr lvl="1"/>
            <a:r>
              <a:rPr lang="en-US" b="1" dirty="0"/>
              <a:t>Two questions</a:t>
            </a:r>
            <a:r>
              <a:rPr lang="en-US" dirty="0"/>
              <a:t> on the material covered in the lectures</a:t>
            </a:r>
          </a:p>
          <a:p>
            <a:pPr lvl="2"/>
            <a:r>
              <a:rPr lang="en-US" dirty="0"/>
              <a:t>Randomly selected from a list posted on the class </a:t>
            </a:r>
            <a:r>
              <a:rPr lang="en-US"/>
              <a:t>web page:</a:t>
            </a:r>
          </a:p>
          <a:p>
            <a:pPr lvl="2"/>
            <a:endParaRPr lang="en-US" dirty="0"/>
          </a:p>
          <a:p>
            <a:pPr lvl="1"/>
            <a:r>
              <a:rPr lang="en-US" b="1" dirty="0"/>
              <a:t>One question</a:t>
            </a:r>
            <a:r>
              <a:rPr lang="en-US" dirty="0"/>
              <a:t> = discussion of a scientific paper</a:t>
            </a:r>
            <a:endParaRPr lang="cs-CZ" dirty="0"/>
          </a:p>
          <a:p>
            <a:pPr marL="1163637" lvl="2" indent="-457200">
              <a:buFont typeface="+mj-lt"/>
              <a:buAutoNum type="alphaLcParenR"/>
            </a:pPr>
            <a:r>
              <a:rPr lang="en-US" dirty="0"/>
              <a:t>Students choose three papers during semester</a:t>
            </a:r>
          </a:p>
          <a:p>
            <a:pPr lvl="3"/>
            <a:r>
              <a:rPr lang="en-US" dirty="0"/>
              <a:t>The paper topic should be related to realistic rendering</a:t>
            </a:r>
            <a:endParaRPr lang="cs-CZ" dirty="0"/>
          </a:p>
          <a:p>
            <a:pPr lvl="3"/>
            <a:r>
              <a:rPr lang="en-US" dirty="0"/>
              <a:t>Great source</a:t>
            </a:r>
            <a:r>
              <a:rPr lang="cs-CZ" dirty="0"/>
              <a:t>: </a:t>
            </a:r>
            <a:r>
              <a:rPr lang="cs-CZ" dirty="0">
                <a:hlinkClick r:id="rId2"/>
              </a:rPr>
              <a:t>http://kesen.realtimerendering.com/</a:t>
            </a:r>
            <a:endParaRPr lang="en-US" dirty="0"/>
          </a:p>
          <a:p>
            <a:pPr marL="1163637" lvl="2" indent="-457200">
              <a:buFont typeface="+mj-lt"/>
              <a:buAutoNum type="alphaLcParenR"/>
            </a:pPr>
            <a:r>
              <a:rPr lang="en-US" dirty="0"/>
              <a:t>I approve the students’ paper choice</a:t>
            </a:r>
          </a:p>
          <a:p>
            <a:pPr marL="1163637" lvl="2" indent="-457200">
              <a:buFont typeface="+mj-lt"/>
              <a:buAutoNum type="alphaLcParenR"/>
            </a:pPr>
            <a:r>
              <a:rPr lang="en-US" dirty="0"/>
              <a:t>At the exam, I pick one of the three and the student explains what the paper is about</a:t>
            </a:r>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Literatur</a:t>
            </a:r>
            <a:r>
              <a:rPr lang="en-US" dirty="0"/>
              <a:t>e</a:t>
            </a:r>
          </a:p>
        </p:txBody>
      </p:sp>
      <p:sp>
        <p:nvSpPr>
          <p:cNvPr id="3" name="Content Placeholder 2"/>
          <p:cNvSpPr>
            <a:spLocks noGrp="1"/>
          </p:cNvSpPr>
          <p:nvPr>
            <p:ph idx="1"/>
          </p:nvPr>
        </p:nvSpPr>
        <p:spPr>
          <a:xfrm>
            <a:off x="457200" y="1340768"/>
            <a:ext cx="8229600" cy="5184576"/>
          </a:xfrm>
        </p:spPr>
        <p:txBody>
          <a:bodyPr>
            <a:normAutofit fontScale="85000" lnSpcReduction="20000"/>
          </a:bodyPr>
          <a:lstStyle/>
          <a:p>
            <a:r>
              <a:rPr lang="cs-CZ" sz="2200" dirty="0"/>
              <a:t>M. </a:t>
            </a:r>
            <a:r>
              <a:rPr lang="cs-CZ" sz="2200" dirty="0" err="1"/>
              <a:t>Pharr</a:t>
            </a:r>
            <a:r>
              <a:rPr lang="cs-CZ" sz="2200" dirty="0"/>
              <a:t>, </a:t>
            </a:r>
            <a:r>
              <a:rPr lang="en-US" sz="2200" dirty="0"/>
              <a:t>W. </a:t>
            </a:r>
            <a:r>
              <a:rPr lang="en-US" sz="2200" dirty="0" err="1"/>
              <a:t>Jakob</a:t>
            </a:r>
            <a:r>
              <a:rPr lang="en-US" sz="2200" dirty="0"/>
              <a:t>, </a:t>
            </a:r>
            <a:r>
              <a:rPr lang="cs-CZ" sz="2200" dirty="0"/>
              <a:t>G. </a:t>
            </a:r>
            <a:r>
              <a:rPr lang="cs-CZ" sz="2200" dirty="0" err="1"/>
              <a:t>Humphreys</a:t>
            </a:r>
            <a:r>
              <a:rPr lang="cs-CZ" sz="2200" dirty="0"/>
              <a:t>: </a:t>
            </a:r>
            <a:r>
              <a:rPr lang="cs-CZ" sz="2200" i="1" dirty="0" err="1"/>
              <a:t>Physically-based</a:t>
            </a:r>
            <a:r>
              <a:rPr lang="cs-CZ" sz="2200" i="1" dirty="0"/>
              <a:t> </a:t>
            </a:r>
            <a:r>
              <a:rPr lang="cs-CZ" sz="2200" i="1" dirty="0" err="1"/>
              <a:t>Rendering</a:t>
            </a:r>
            <a:r>
              <a:rPr lang="cs-CZ" sz="2200" i="1" dirty="0"/>
              <a:t>: </a:t>
            </a:r>
            <a:r>
              <a:rPr lang="cs-CZ" sz="2200" i="1" dirty="0" err="1"/>
              <a:t>From</a:t>
            </a:r>
            <a:r>
              <a:rPr lang="cs-CZ" sz="2200" i="1" dirty="0"/>
              <a:t> </a:t>
            </a:r>
            <a:r>
              <a:rPr lang="cs-CZ" sz="2200" i="1" dirty="0" err="1"/>
              <a:t>Theory</a:t>
            </a:r>
            <a:r>
              <a:rPr lang="cs-CZ" sz="2200" i="1" dirty="0"/>
              <a:t> to </a:t>
            </a:r>
            <a:r>
              <a:rPr lang="cs-CZ" sz="2200" i="1" dirty="0" err="1"/>
              <a:t>Implementation</a:t>
            </a:r>
            <a:r>
              <a:rPr lang="cs-CZ" sz="2200" dirty="0"/>
              <a:t>, </a:t>
            </a:r>
            <a:r>
              <a:rPr lang="en-US" sz="2200" dirty="0"/>
              <a:t>3</a:t>
            </a:r>
            <a:r>
              <a:rPr lang="en-US" sz="2200" baseline="30000" dirty="0"/>
              <a:t>rd</a:t>
            </a:r>
            <a:r>
              <a:rPr lang="en-US" sz="2200" dirty="0"/>
              <a:t> </a:t>
            </a:r>
            <a:r>
              <a:rPr lang="cs-CZ" sz="2200" dirty="0"/>
              <a:t> </a:t>
            </a:r>
            <a:r>
              <a:rPr lang="cs-CZ" sz="2200" dirty="0" err="1"/>
              <a:t>ed</a:t>
            </a:r>
            <a:r>
              <a:rPr lang="cs-CZ" sz="2200" dirty="0"/>
              <a:t>. Morgan Kaufmann, 201</a:t>
            </a:r>
            <a:r>
              <a:rPr lang="en-US" sz="2200" dirty="0"/>
              <a:t>6</a:t>
            </a:r>
            <a:r>
              <a:rPr lang="cs-CZ" sz="2200" dirty="0"/>
              <a:t>. </a:t>
            </a:r>
            <a:r>
              <a:rPr lang="en-US" sz="2200" dirty="0"/>
              <a:t>[</a:t>
            </a:r>
            <a:r>
              <a:rPr lang="en-US" sz="2200" dirty="0">
                <a:hlinkClick r:id="rId2"/>
              </a:rPr>
              <a:t>https://www.pbrt.org/</a:t>
            </a:r>
            <a:r>
              <a:rPr lang="en-US" sz="2200" dirty="0"/>
              <a:t>]</a:t>
            </a:r>
          </a:p>
          <a:p>
            <a:pPr lvl="1"/>
            <a:r>
              <a:rPr lang="en-US" sz="2000" dirty="0"/>
              <a:t>Everything you ever wanted to know about </a:t>
            </a:r>
            <a:r>
              <a:rPr lang="en-US" sz="2000" u="sng" dirty="0"/>
              <a:t>implementing</a:t>
            </a:r>
            <a:r>
              <a:rPr lang="en-US" sz="2000" dirty="0"/>
              <a:t> a  physically-based renderer. </a:t>
            </a:r>
            <a:r>
              <a:rPr lang="en-US" sz="2000" dirty="0">
                <a:hlinkClick r:id="rId3"/>
              </a:rPr>
              <a:t>The book can be browsed online</a:t>
            </a:r>
            <a:r>
              <a:rPr lang="en-US" sz="2000" dirty="0"/>
              <a:t>.</a:t>
            </a:r>
            <a:endParaRPr lang="cs-CZ" sz="2000" dirty="0"/>
          </a:p>
          <a:p>
            <a:endParaRPr lang="en-US" sz="2200" dirty="0"/>
          </a:p>
          <a:p>
            <a:r>
              <a:rPr lang="cs-CZ" sz="2200" dirty="0"/>
              <a:t>E. </a:t>
            </a:r>
            <a:r>
              <a:rPr lang="cs-CZ" sz="2200" dirty="0" err="1"/>
              <a:t>Veach</a:t>
            </a:r>
            <a:r>
              <a:rPr lang="cs-CZ" sz="2200" dirty="0"/>
              <a:t>: </a:t>
            </a:r>
            <a:r>
              <a:rPr lang="cs-CZ" sz="2200" i="1" dirty="0"/>
              <a:t>Robust Monte Carlo </a:t>
            </a:r>
            <a:r>
              <a:rPr lang="cs-CZ" sz="2200" i="1" dirty="0" err="1"/>
              <a:t>Methods</a:t>
            </a:r>
            <a:r>
              <a:rPr lang="cs-CZ" sz="2200" i="1" dirty="0"/>
              <a:t> </a:t>
            </a:r>
            <a:r>
              <a:rPr lang="cs-CZ" sz="2200" i="1" dirty="0" err="1"/>
              <a:t>for</a:t>
            </a:r>
            <a:r>
              <a:rPr lang="cs-CZ" sz="2200" i="1" dirty="0"/>
              <a:t> </a:t>
            </a:r>
            <a:r>
              <a:rPr lang="cs-CZ" sz="2200" i="1" dirty="0" err="1"/>
              <a:t>Light</a:t>
            </a:r>
            <a:r>
              <a:rPr lang="cs-CZ" sz="2200" i="1" dirty="0"/>
              <a:t> Transport </a:t>
            </a:r>
            <a:r>
              <a:rPr lang="cs-CZ" sz="2200" i="1" dirty="0" err="1"/>
              <a:t>simulation</a:t>
            </a:r>
            <a:r>
              <a:rPr lang="cs-CZ" sz="2200" dirty="0"/>
              <a:t>, Ph.D. Thesis, </a:t>
            </a:r>
            <a:r>
              <a:rPr lang="cs-CZ" sz="2200" dirty="0" err="1"/>
              <a:t>Stanfor</a:t>
            </a:r>
            <a:r>
              <a:rPr lang="en-US" sz="2200" dirty="0"/>
              <a:t>d</a:t>
            </a:r>
            <a:r>
              <a:rPr lang="cs-CZ" sz="2200" dirty="0"/>
              <a:t> University, 1998.</a:t>
            </a:r>
            <a:r>
              <a:rPr lang="en-US" sz="2200" dirty="0"/>
              <a:t> </a:t>
            </a:r>
            <a:br>
              <a:rPr lang="en-US" sz="2200" dirty="0"/>
            </a:br>
            <a:r>
              <a:rPr lang="en-US" sz="2200" dirty="0"/>
              <a:t>[Thesis: </a:t>
            </a:r>
            <a:r>
              <a:rPr lang="en-US" sz="2200" dirty="0">
                <a:hlinkClick r:id="rId4"/>
              </a:rPr>
              <a:t>http://graphics.stanford.edu/papers/veach_thesis/</a:t>
            </a:r>
            <a:r>
              <a:rPr lang="en-US" sz="2200" dirty="0"/>
              <a:t>]</a:t>
            </a:r>
            <a:br>
              <a:rPr lang="en-US" sz="2200" dirty="0"/>
            </a:br>
            <a:r>
              <a:rPr lang="en-US" sz="2200" dirty="0"/>
              <a:t>[Tech Award: </a:t>
            </a:r>
            <a:r>
              <a:rPr lang="en-US" sz="2200" dirty="0">
                <a:hlinkClick r:id="rId5"/>
              </a:rPr>
              <a:t>https://www.youtube.com/watch?v=e3ss_Ozb9Yg</a:t>
            </a:r>
            <a:r>
              <a:rPr lang="en-US" sz="2200" dirty="0"/>
              <a:t>]</a:t>
            </a:r>
          </a:p>
          <a:p>
            <a:pPr lvl="1"/>
            <a:r>
              <a:rPr lang="en-US" sz="2000" dirty="0"/>
              <a:t>Everything you ever wanted to know about the </a:t>
            </a:r>
            <a:r>
              <a:rPr lang="en-US" sz="2000" u="sng" dirty="0"/>
              <a:t>theory</a:t>
            </a:r>
            <a:r>
              <a:rPr lang="en-US" sz="2000" dirty="0"/>
              <a:t> of light transport</a:t>
            </a:r>
          </a:p>
          <a:p>
            <a:endParaRPr lang="en-US" sz="2200" dirty="0"/>
          </a:p>
          <a:p>
            <a:r>
              <a:rPr lang="en-US" sz="2200" dirty="0"/>
              <a:t>M. Cohen, J. Wallace: </a:t>
            </a:r>
            <a:r>
              <a:rPr lang="en-US" sz="2200" i="1" dirty="0" err="1"/>
              <a:t>Radiosity</a:t>
            </a:r>
            <a:r>
              <a:rPr lang="en-US" sz="2200" i="1" dirty="0"/>
              <a:t> and Realistic Image Synthesis</a:t>
            </a:r>
            <a:r>
              <a:rPr lang="en-US" sz="2200" dirty="0"/>
              <a:t>, Academic Press, 1993</a:t>
            </a:r>
            <a:r>
              <a:rPr lang="cs-CZ" sz="2200" dirty="0"/>
              <a:t>. (</a:t>
            </a:r>
            <a:r>
              <a:rPr lang="en-US" sz="2200" dirty="0"/>
              <a:t>Chapter</a:t>
            </a:r>
            <a:r>
              <a:rPr lang="cs-CZ" sz="2200" dirty="0"/>
              <a:t> 1-2)</a:t>
            </a:r>
            <a:endParaRPr lang="en-US" sz="2200" dirty="0"/>
          </a:p>
          <a:p>
            <a:pPr lvl="1"/>
            <a:r>
              <a:rPr lang="en-US" sz="2000" dirty="0"/>
              <a:t>Chapters 1 and 2 give a good intro to radiometry and photometry.</a:t>
            </a:r>
          </a:p>
          <a:p>
            <a:endParaRPr lang="en-US" sz="2200" dirty="0"/>
          </a:p>
          <a:p>
            <a:r>
              <a:rPr lang="en-US" sz="2200" dirty="0"/>
              <a:t>P. </a:t>
            </a:r>
            <a:r>
              <a:rPr lang="en-US" sz="2200" dirty="0" err="1"/>
              <a:t>Dutr</a:t>
            </a:r>
            <a:r>
              <a:rPr lang="cs-CZ" sz="2200" dirty="0"/>
              <a:t>é, </a:t>
            </a:r>
            <a:r>
              <a:rPr lang="cs-CZ" sz="2200" dirty="0" err="1"/>
              <a:t>Global</a:t>
            </a:r>
            <a:r>
              <a:rPr lang="cs-CZ" sz="2200" dirty="0"/>
              <a:t> </a:t>
            </a:r>
            <a:r>
              <a:rPr lang="cs-CZ" sz="2200" dirty="0" err="1"/>
              <a:t>Illumination</a:t>
            </a:r>
            <a:r>
              <a:rPr lang="cs-CZ" sz="2200" dirty="0"/>
              <a:t> </a:t>
            </a:r>
            <a:r>
              <a:rPr lang="cs-CZ" sz="2200" dirty="0" err="1"/>
              <a:t>Compendium</a:t>
            </a:r>
            <a:r>
              <a:rPr lang="cs-CZ" sz="2200" dirty="0"/>
              <a:t>, </a:t>
            </a:r>
            <a:r>
              <a:rPr lang="en-US" sz="2200" dirty="0"/>
              <a:t>[</a:t>
            </a:r>
            <a:r>
              <a:rPr lang="cs-CZ" sz="2200" dirty="0">
                <a:hlinkClick r:id="rId6"/>
              </a:rPr>
              <a:t>http://people.cs.kuleuven.be/~philip.dutre/GI/</a:t>
            </a:r>
            <a:r>
              <a:rPr lang="en-US" sz="2200" dirty="0"/>
              <a:t>]</a:t>
            </a:r>
          </a:p>
          <a:p>
            <a:pPr lvl="1"/>
            <a:r>
              <a:rPr lang="en-US" sz="2000" dirty="0"/>
              <a:t>Compendium of useful formulas for implementing  a physically-based renderer.</a:t>
            </a:r>
            <a:endParaRPr lang="cs-CZ" sz="2000" dirty="0"/>
          </a:p>
        </p:txBody>
      </p:sp>
      <p:sp>
        <p:nvSpPr>
          <p:cNvPr id="6" name="Zástupný symbol pro zápatí 5"/>
          <p:cNvSpPr>
            <a:spLocks noGrp="1"/>
          </p:cNvSpPr>
          <p:nvPr>
            <p:ph type="ftr" sz="quarter" idx="11"/>
          </p:nvPr>
        </p:nvSpPr>
        <p:spPr/>
        <p:txBody>
          <a:bodyPr/>
          <a:lstStyle/>
          <a:p>
            <a:pPr>
              <a:defRPr/>
            </a:pPr>
            <a:r>
              <a:rPr lang="en-US" altLang="en-US"/>
              <a:t>CG III (NPGR010)  J. Křivánek 2019</a:t>
            </a:r>
            <a:endParaRPr lang="en-US" altLang="en-US" dirty="0"/>
          </a:p>
        </p:txBody>
      </p:sp>
    </p:spTree>
  </p:cSld>
  <p:clrMapOvr>
    <a:masterClrMapping/>
  </p:clrMapOvr>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4226</TotalTime>
  <Words>1461</Words>
  <Application>Microsoft Office PowerPoint</Application>
  <PresentationFormat>On-screen Show (4:3)</PresentationFormat>
  <Paragraphs>163</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Garamond</vt:lpstr>
      <vt:lpstr>Georgia</vt:lpstr>
      <vt:lpstr>Lucida Console</vt:lpstr>
      <vt:lpstr>Wingdings</vt:lpstr>
      <vt:lpstr>Hrany</vt:lpstr>
      <vt:lpstr>Computer Graphics III Winter Term 2019 Organization</vt:lpstr>
      <vt:lpstr>Contents and form</vt:lpstr>
      <vt:lpstr>Lecture overview 1/2</vt:lpstr>
      <vt:lpstr>Lecture overview 2/2</vt:lpstr>
      <vt:lpstr>Labs</vt:lpstr>
      <vt:lpstr>Evaluation – Points</vt:lpstr>
      <vt:lpstr>Evaluation</vt:lpstr>
      <vt:lpstr>Final examination</vt:lpstr>
      <vt:lpstr>Literature</vt:lpstr>
      <vt:lpstr>Further graphics classes (winter)</vt:lpstr>
      <vt:lpstr>ASSIGNMENT 0    </vt:lpstr>
      <vt:lpstr>Assignment 0</vt:lpstr>
      <vt:lpstr>Assignment 0</vt:lpstr>
      <vt:lpstr>Assignment 0</vt:lpstr>
      <vt:lpstr>Assignment 0 – Requirements</vt:lpstr>
      <vt:lpstr>Assignment 0 –Requirements</vt:lpstr>
      <vt:lpstr>Assignment 0 – Presentation</vt:lpstr>
    </vt:vector>
  </TitlesOfParts>
  <Company>CTU Prague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 Počítačová grafika III (NPGR010)</dc:title>
  <dc:creator>Jaroslav Křivánek</dc:creator>
  <cp:lastModifiedBy>Jaroslav Krivanek</cp:lastModifiedBy>
  <cp:revision>2766</cp:revision>
  <dcterms:created xsi:type="dcterms:W3CDTF">2006-11-17T09:10:54Z</dcterms:created>
  <dcterms:modified xsi:type="dcterms:W3CDTF">2019-11-13T09:39:31Z</dcterms:modified>
</cp:coreProperties>
</file>